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3" r:id="rId27"/>
    <p:sldId id="294" r:id="rId28"/>
    <p:sldId id="295" r:id="rId29"/>
    <p:sldId id="291" r:id="rId30"/>
    <p:sldId id="292" r:id="rId31"/>
    <p:sldId id="296" r:id="rId32"/>
    <p:sldId id="297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8" r:id="rId44"/>
  </p:sldIdLst>
  <p:sldSz cx="9144000" cy="5143500" type="screen16x9"/>
  <p:notesSz cx="6858000" cy="9144000"/>
  <p:embeddedFontLst>
    <p:embeddedFont>
      <p:font typeface="Source Code Pro" panose="020B0604020202020204" charset="0"/>
      <p:regular r:id="rId46"/>
      <p:bold r:id="rId47"/>
    </p:embeddedFont>
    <p:embeddedFont>
      <p:font typeface="PT Sans Narrow" panose="020B0604020202020204" charset="0"/>
      <p:regular r:id="rId48"/>
      <p:bold r:id="rId49"/>
    </p:embeddedFont>
    <p:embeddedFont>
      <p:font typeface="Open San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2031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48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1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79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43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7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41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42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279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26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6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383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905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128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473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879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85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992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36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918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980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01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378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67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181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177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855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289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983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22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74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91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7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95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54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68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09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3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5993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 to Probability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545257"/>
            <a:ext cx="4870499" cy="135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why you would care about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set theory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Probability Space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Definition: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set of all possible outcomes of an experiment is called the </a:t>
            </a:r>
            <a:r>
              <a:rPr lang="en" b="1"/>
              <a:t>probability space.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/>
              <a:t>(This is our universe)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15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You flip two distinguishable coins.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Outcomes: (        ,        ), (       ,       ),..., (         ,        ) (How many?)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(  H   ,    H ), ( H   ,   T  ),..., (   T   ,    H  )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4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6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3434939" y="2051694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4400114" y="2044707"/>
            <a:ext cx="405774" cy="4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25077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25337" y="3249700"/>
            <a:ext cx="2348400" cy="99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Sample Space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S=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854375" y="33457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(H,H)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543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(H,T)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6925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(T,T)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616375" y="3345700"/>
            <a:ext cx="6693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(T,H)</a:t>
            </a:r>
          </a:p>
        </p:txBody>
      </p:sp>
      <p:sp>
        <p:nvSpPr>
          <p:cNvPr id="158" name="Shape 158"/>
          <p:cNvSpPr/>
          <p:nvPr/>
        </p:nvSpPr>
        <p:spPr>
          <a:xfrm rot="10800000">
            <a:off x="43365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400" y="1994275"/>
            <a:ext cx="1301724" cy="99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126" y="2056625"/>
            <a:ext cx="1359499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625" y="1994275"/>
            <a:ext cx="2752450" cy="9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030000" y="1525625"/>
            <a:ext cx="1660199" cy="4085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741875" y="1002250"/>
            <a:ext cx="6559500" cy="4820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(one can “tell the difference” between the two coins)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15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You flip two indistinguishable coins.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Outcomes: (        ,        ),  (        ,        ),..., (         ,        ) (How many?)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(  H    ,   H ),   (  H  ,    T   ),..., (   T   ,    H  )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4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4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3587339" y="2051694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4577939" y="2051694"/>
            <a:ext cx="405774" cy="4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25077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96050" y="3240225"/>
            <a:ext cx="2348400" cy="99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Sample Space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S=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854375" y="33457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(H,H)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6925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(T,T)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692575" y="33457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(T,H)</a:t>
            </a:r>
          </a:p>
        </p:txBody>
      </p:sp>
      <p:sp>
        <p:nvSpPr>
          <p:cNvPr id="181" name="Shape 181"/>
          <p:cNvSpPr/>
          <p:nvPr/>
        </p:nvSpPr>
        <p:spPr>
          <a:xfrm rot="10800000">
            <a:off x="43365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8700" y="2056625"/>
            <a:ext cx="1258675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300" y="2051700"/>
            <a:ext cx="1475950" cy="99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250" y="1994275"/>
            <a:ext cx="2744749" cy="9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3008125" y="1515850"/>
            <a:ext cx="1887599" cy="4301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9305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(H,T)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2914350" y="3960775"/>
            <a:ext cx="567299" cy="46949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/>
          <p:nvPr/>
        </p:nvCxnSpPr>
        <p:spPr>
          <a:xfrm flipH="1">
            <a:off x="2953275" y="3960775"/>
            <a:ext cx="577199" cy="46949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9" name="Shape 189"/>
          <p:cNvSpPr/>
          <p:nvPr/>
        </p:nvSpPr>
        <p:spPr>
          <a:xfrm>
            <a:off x="3759175" y="3400750"/>
            <a:ext cx="577199" cy="3692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2953274" y="3961600"/>
            <a:ext cx="577199" cy="4694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398050" y="985525"/>
            <a:ext cx="61788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(one cannot “tell the difference” between the two coins)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387" y="2019300"/>
            <a:ext cx="675322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1604962"/>
            <a:ext cx="817245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14" y="1106000"/>
            <a:ext cx="7277160" cy="39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3478950" y="1104425"/>
            <a:ext cx="1648800" cy="32339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400" y="1046600"/>
            <a:ext cx="7062324" cy="394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3579375" y="1026875"/>
            <a:ext cx="1789799" cy="3128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an Event?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53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Definition:</a:t>
            </a:r>
            <a:r>
              <a:rPr lang="en"/>
              <a:t> An </a:t>
            </a:r>
            <a:r>
              <a:rPr lang="en" b="1"/>
              <a:t>Event</a:t>
            </a:r>
            <a:r>
              <a:rPr lang="en"/>
              <a:t> is subset of the probability space.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474" y="2004925"/>
            <a:ext cx="801525" cy="6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2552475" y="2073300"/>
            <a:ext cx="3569700" cy="2738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006" y="2245025"/>
            <a:ext cx="628592" cy="6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3911875" y="2298250"/>
            <a:ext cx="1818899" cy="1838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6662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72250" y="2130150"/>
            <a:ext cx="2628899" cy="17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/>
              <a:t>Event:</a:t>
            </a:r>
            <a:r>
              <a:rPr lang="en"/>
              <a:t>  “getting heads”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50" y="1251900"/>
            <a:ext cx="955099" cy="84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3129721" y="1339804"/>
            <a:ext cx="4253399" cy="3520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814" y="1865379"/>
            <a:ext cx="749031" cy="84009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5130585" y="1933807"/>
            <a:ext cx="2167200" cy="23636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194" y="2476098"/>
            <a:ext cx="1269950" cy="12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6">
            <a:alphaModFix/>
          </a:blip>
          <a:srcRect l="238" r="238"/>
          <a:stretch/>
        </p:blipFill>
        <p:spPr>
          <a:xfrm>
            <a:off x="3519826" y="2476100"/>
            <a:ext cx="1269949" cy="127908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825550" y="640025"/>
            <a:ext cx="1005899" cy="46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(Coins!)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Mutually Exclusive Events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142975" y="1036450"/>
            <a:ext cx="37859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It means they are disjoint 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12" y="1405700"/>
            <a:ext cx="955099" cy="84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2415883" y="1493604"/>
            <a:ext cx="4253399" cy="3520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461" y="1662499"/>
            <a:ext cx="520075" cy="58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581463" y="2245801"/>
            <a:ext cx="1907099" cy="18314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689788" y="2245801"/>
            <a:ext cx="1907099" cy="18314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9671" y="1603800"/>
            <a:ext cx="589741" cy="5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4772725" y="717875"/>
            <a:ext cx="915000" cy="457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5835175" y="684725"/>
            <a:ext cx="28977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Hey this is a definition!!!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900"/>
              <a:t>Man I hear this word all the time I wonder what it means?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83450" y="2381125"/>
            <a:ext cx="3977100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can you do?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Probability?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There are various philosophical views to as to what we should mean by “actual” probability.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n" sz="4400" dirty="0"/>
              <a:t>(so let’s not go there!)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0" y="2558453"/>
            <a:ext cx="6166171" cy="20005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(abstract) Probability?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37" y="2000250"/>
            <a:ext cx="74771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142975" y="1036450"/>
            <a:ext cx="46562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(Each outcome is equally likely) </a:t>
            </a:r>
          </a:p>
        </p:txBody>
      </p:sp>
      <p:sp>
        <p:nvSpPr>
          <p:cNvPr id="2" name="Up Arrow 1"/>
          <p:cNvSpPr/>
          <p:nvPr/>
        </p:nvSpPr>
        <p:spPr>
          <a:xfrm>
            <a:off x="833437" y="2809421"/>
            <a:ext cx="377372" cy="667657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267"/>
          <p:cNvSpPr txBox="1">
            <a:spLocks/>
          </p:cNvSpPr>
          <p:nvPr/>
        </p:nvSpPr>
        <p:spPr>
          <a:xfrm>
            <a:off x="311700" y="3523376"/>
            <a:ext cx="49715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R</a:t>
            </a:r>
            <a:r>
              <a:rPr lang="en" dirty="0" smtClean="0"/>
              <a:t>ead: “The probability of oberving event E”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2402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total of 1.9 million hybrid vehicles had been sold in the United States through October 2011. Of these 955,000 were Toyota Prius; 205,000 were Honda Civics; 170,000 were Toyota Camrys; 105,000 were Ford Escapes; and the rest were different makes</a:t>
            </a:r>
          </a:p>
          <a:p>
            <a:pPr marL="457200" lvl="0" indent="-228600">
              <a:spcBef>
                <a:spcPts val="0"/>
              </a:spcBef>
              <a:buAutoNum type="alphaLcParenR"/>
            </a:pPr>
            <a:r>
              <a:rPr lang="en"/>
              <a:t>What is the probability that a hybrid vehicle sold in the united states was a Toyota Prius? 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39" y="3659125"/>
            <a:ext cx="7245725" cy="84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2402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total of 1.9 million hybrid vehicles had been sold in the United States through October 2011. Of these 955,000 were Toyota Prius; 205,000 were Honda Civics; 170,000 were Toyota Camrys; 105,000 were Ford Escapes; and the rest were different makes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b) What is the probability that a hybrid vehicle sold in the united states was a Toyota Prius or a Ford Escape 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50" y="3751425"/>
            <a:ext cx="8332298" cy="6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283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90125"/>
            <a:ext cx="8520599" cy="370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200" dirty="0"/>
              <a:t>If you have 4 red marbles, 3 green marbles, and 5 blue marbles (all distinguishable from each other) what is the probability of drawing 4 red marbles?</a:t>
            </a:r>
          </a:p>
          <a:p>
            <a:pPr marL="171450" lvl="0" indent="-17145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endParaRPr sz="600" dirty="0"/>
          </a:p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200" dirty="0"/>
              <a:t>There are 18 boys and 17 girls in a class, what is the probability a randomly selecting 1 girl?</a:t>
            </a:r>
          </a:p>
          <a:p>
            <a:pPr marL="171450" lvl="0" indent="-17145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endParaRPr sz="600" dirty="0"/>
          </a:p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200" dirty="0"/>
              <a:t>A bag of candy contains 10 red candies, 7 blue candies, and 5 orange candies, what is the probability of drawing one candy randomly and not getting an orange?</a:t>
            </a:r>
          </a:p>
          <a:p>
            <a:pPr marL="171450" lvl="0" indent="-17145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endParaRPr sz="600" dirty="0"/>
          </a:p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200" dirty="0"/>
              <a:t>The police line up 10 people in an identity parade; only one of the people is the criminal. A witness does not recognise the criminal and so chooses a person at random. What is the probability they didn’t choose the criminal?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288300" y="386722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(HP)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288300" y="2238050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(RC)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88300" y="2971700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(GR) 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288300" y="1296200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(SL)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32372"/>
            <a:ext cx="960585" cy="891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6" y="2184856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222847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1" y="1244618"/>
            <a:ext cx="960585" cy="89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7" y="1220053"/>
            <a:ext cx="980687" cy="916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72" y="1207807"/>
            <a:ext cx="980687" cy="9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48" y="2136282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93" y="1207807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06" y="2124036"/>
            <a:ext cx="980687" cy="91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1220053"/>
            <a:ext cx="966997" cy="923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4" y="1191688"/>
            <a:ext cx="966997" cy="92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2134083"/>
            <a:ext cx="966997" cy="923699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2913045" y="3710398"/>
            <a:ext cx="331790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</a:t>
            </a:r>
            <a:r>
              <a:rPr lang="en" dirty="0" smtClean="0"/>
              <a:t>hat is the sample space???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32372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6" y="218485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2228476"/>
            <a:ext cx="960585" cy="8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1" y="1244618"/>
            <a:ext cx="960585" cy="89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7" y="1220053"/>
            <a:ext cx="980687" cy="9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72" y="1207807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48" y="2136282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93" y="1207807"/>
            <a:ext cx="980687" cy="916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06" y="2124036"/>
            <a:ext cx="980687" cy="916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1220053"/>
            <a:ext cx="966997" cy="92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4" y="1191688"/>
            <a:ext cx="966997" cy="923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2134083"/>
            <a:ext cx="966997" cy="923699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1979036" y="3137777"/>
            <a:ext cx="5185926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probability of pulling just one red?</a:t>
            </a:r>
            <a:endParaRPr lang="e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8" y="3666734"/>
            <a:ext cx="7027982" cy="8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6" y="1551692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2" y="250417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5" y="2547796"/>
            <a:ext cx="960585" cy="8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7" y="1563938"/>
            <a:ext cx="960585" cy="89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3" y="1539373"/>
            <a:ext cx="980687" cy="9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78" y="1527127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54" y="2455602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9" y="1527127"/>
            <a:ext cx="980687" cy="916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12" y="2443356"/>
            <a:ext cx="980687" cy="916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93" y="1539373"/>
            <a:ext cx="966997" cy="92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48" y="2468508"/>
            <a:ext cx="966997" cy="923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22" y="2451866"/>
            <a:ext cx="966997" cy="923699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5546487" y="612886"/>
            <a:ext cx="311547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sample space?</a:t>
            </a:r>
            <a:endParaRPr lang="en" dirty="0"/>
          </a:p>
        </p:txBody>
      </p:sp>
      <p:sp>
        <p:nvSpPr>
          <p:cNvPr id="3" name="Left Brace 2"/>
          <p:cNvSpPr/>
          <p:nvPr/>
        </p:nvSpPr>
        <p:spPr>
          <a:xfrm>
            <a:off x="1956360" y="1422407"/>
            <a:ext cx="380440" cy="2031568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8294853" y="1407891"/>
            <a:ext cx="367112" cy="2046083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9" y="1991792"/>
            <a:ext cx="1600423" cy="1038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5" y="3668432"/>
            <a:ext cx="3905795" cy="1076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2" y="3775602"/>
            <a:ext cx="1001970" cy="8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6" y="1551692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2" y="250417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5" y="2547796"/>
            <a:ext cx="960585" cy="8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7" y="1563938"/>
            <a:ext cx="960585" cy="891664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5546487" y="612886"/>
            <a:ext cx="311547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event?</a:t>
            </a:r>
            <a:endParaRPr lang="en" dirty="0"/>
          </a:p>
        </p:txBody>
      </p:sp>
      <p:sp>
        <p:nvSpPr>
          <p:cNvPr id="3" name="Left Brace 2"/>
          <p:cNvSpPr/>
          <p:nvPr/>
        </p:nvSpPr>
        <p:spPr>
          <a:xfrm>
            <a:off x="1956360" y="1422407"/>
            <a:ext cx="380440" cy="2031568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900691" y="1422407"/>
            <a:ext cx="367112" cy="2046083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9" y="1957776"/>
            <a:ext cx="1600423" cy="787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10" y="3668432"/>
            <a:ext cx="3713344" cy="1076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2" y="3775602"/>
            <a:ext cx="1001970" cy="821305"/>
          </a:xfrm>
          <a:prstGeom prst="rect">
            <a:avLst/>
          </a:prstGeom>
        </p:spPr>
      </p:pic>
      <p:sp>
        <p:nvSpPr>
          <p:cNvPr id="22" name="Shape 246"/>
          <p:cNvSpPr txBox="1">
            <a:spLocks/>
          </p:cNvSpPr>
          <p:nvPr/>
        </p:nvSpPr>
        <p:spPr>
          <a:xfrm>
            <a:off x="5034057" y="1883622"/>
            <a:ext cx="2772230" cy="861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US" dirty="0" smtClean="0"/>
              <a:t>They seem like they are distinguishable???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136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1" y="2342319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55" y="2342319"/>
            <a:ext cx="960585" cy="89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94" y="2342319"/>
            <a:ext cx="980687" cy="91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90" y="2342319"/>
            <a:ext cx="966997" cy="923699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3034177" y="1206154"/>
            <a:ext cx="3075644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Back to pulling 4 marbles!</a:t>
            </a:r>
            <a:endParaRPr lang="en" dirty="0"/>
          </a:p>
        </p:txBody>
      </p:sp>
      <p:sp>
        <p:nvSpPr>
          <p:cNvPr id="17" name="Shape 246"/>
          <p:cNvSpPr txBox="1">
            <a:spLocks/>
          </p:cNvSpPr>
          <p:nvPr/>
        </p:nvSpPr>
        <p:spPr>
          <a:xfrm>
            <a:off x="3641266" y="3841178"/>
            <a:ext cx="2462014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How many are there?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823759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Probability?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99" y="1011000"/>
            <a:ext cx="6024775" cy="39528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3857625" y="4162425"/>
            <a:ext cx="423899" cy="2333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698025" y="582050"/>
            <a:ext cx="2408999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(Google?)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8" y="2342319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52" y="2342319"/>
            <a:ext cx="960585" cy="89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91" y="2342319"/>
            <a:ext cx="980687" cy="91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87" y="2342319"/>
            <a:ext cx="966997" cy="923699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2454299" y="1160066"/>
            <a:ext cx="4018333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Pulling 4 marbles is the experiment!</a:t>
            </a:r>
            <a:endParaRPr lang="en" dirty="0"/>
          </a:p>
        </p:txBody>
      </p:sp>
      <p:sp>
        <p:nvSpPr>
          <p:cNvPr id="17" name="Shape 246"/>
          <p:cNvSpPr txBox="1">
            <a:spLocks/>
          </p:cNvSpPr>
          <p:nvPr/>
        </p:nvSpPr>
        <p:spPr>
          <a:xfrm>
            <a:off x="3234863" y="3841178"/>
            <a:ext cx="2462014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Does order matter?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35100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L -0.11736 0.00556 L -0.11736 0.00556 " pathEditMode="relative" ptsTypes="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309 L 0.11736 0.00031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8" y="1914544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36" y="1926790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43" y="1926790"/>
            <a:ext cx="960585" cy="891664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6171794" y="564874"/>
            <a:ext cx="2660505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Let’s do the event first!</a:t>
            </a:r>
            <a:endParaRPr lang="en" dirty="0"/>
          </a:p>
        </p:txBody>
      </p:sp>
      <p:sp>
        <p:nvSpPr>
          <p:cNvPr id="17" name="Left Brace 16"/>
          <p:cNvSpPr/>
          <p:nvPr/>
        </p:nvSpPr>
        <p:spPr>
          <a:xfrm>
            <a:off x="2449846" y="1379175"/>
            <a:ext cx="380440" cy="2031568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6672920" y="1379175"/>
            <a:ext cx="367112" cy="2046083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5" y="1914544"/>
            <a:ext cx="1600423" cy="787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4" y="1929058"/>
            <a:ext cx="960585" cy="891664"/>
          </a:xfrm>
          <a:prstGeom prst="rect">
            <a:avLst/>
          </a:prstGeom>
        </p:spPr>
      </p:pic>
      <p:sp>
        <p:nvSpPr>
          <p:cNvPr id="20" name="Shape 246"/>
          <p:cNvSpPr txBox="1">
            <a:spLocks/>
          </p:cNvSpPr>
          <p:nvPr/>
        </p:nvSpPr>
        <p:spPr>
          <a:xfrm>
            <a:off x="2718343" y="1372311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(</a:t>
            </a:r>
            <a:endParaRPr lang="en" sz="9600" dirty="0"/>
          </a:p>
        </p:txBody>
      </p:sp>
      <p:sp>
        <p:nvSpPr>
          <p:cNvPr id="21" name="Shape 246"/>
          <p:cNvSpPr txBox="1">
            <a:spLocks/>
          </p:cNvSpPr>
          <p:nvPr/>
        </p:nvSpPr>
        <p:spPr>
          <a:xfrm>
            <a:off x="6317928" y="140689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/>
              <a:t>)</a:t>
            </a:r>
            <a:endParaRPr lang="en" sz="9600" dirty="0"/>
          </a:p>
        </p:txBody>
      </p:sp>
      <p:sp>
        <p:nvSpPr>
          <p:cNvPr id="22" name="Shape 246"/>
          <p:cNvSpPr txBox="1">
            <a:spLocks/>
          </p:cNvSpPr>
          <p:nvPr/>
        </p:nvSpPr>
        <p:spPr>
          <a:xfrm>
            <a:off x="3665151" y="1406893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3" name="Shape 246"/>
          <p:cNvSpPr txBox="1">
            <a:spLocks/>
          </p:cNvSpPr>
          <p:nvPr/>
        </p:nvSpPr>
        <p:spPr>
          <a:xfrm>
            <a:off x="4543268" y="1399639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4" name="Shape 246"/>
          <p:cNvSpPr txBox="1">
            <a:spLocks/>
          </p:cNvSpPr>
          <p:nvPr/>
        </p:nvSpPr>
        <p:spPr>
          <a:xfrm>
            <a:off x="5421379" y="140689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10" y="3668432"/>
            <a:ext cx="3713344" cy="1076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2" y="3775602"/>
            <a:ext cx="1001970" cy="821305"/>
          </a:xfrm>
          <a:prstGeom prst="rect">
            <a:avLst/>
          </a:prstGeom>
        </p:spPr>
      </p:pic>
      <p:sp>
        <p:nvSpPr>
          <p:cNvPr id="27" name="Shape 246"/>
          <p:cNvSpPr txBox="1">
            <a:spLocks/>
          </p:cNvSpPr>
          <p:nvPr/>
        </p:nvSpPr>
        <p:spPr>
          <a:xfrm>
            <a:off x="5412404" y="321860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1</a:t>
            </a:r>
            <a:endParaRPr lang="en" sz="9600" dirty="0"/>
          </a:p>
        </p:txBody>
      </p:sp>
    </p:spTree>
    <p:extLst>
      <p:ext uri="{BB962C8B-B14F-4D97-AF65-F5344CB8AC3E}">
        <p14:creationId xmlns:p14="http://schemas.microsoft.com/office/powerpoint/2010/main" val="11476100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8" y="1280485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7" y="2508819"/>
            <a:ext cx="960585" cy="89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94" y="1281072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41" y="2416623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2" y="1255920"/>
            <a:ext cx="980687" cy="916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9" y="2399214"/>
            <a:ext cx="980687" cy="916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70" y="1223843"/>
            <a:ext cx="966997" cy="923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51" y="2356247"/>
            <a:ext cx="966997" cy="923699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5575515" y="612886"/>
            <a:ext cx="311547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sample space?</a:t>
            </a:r>
            <a:endParaRPr lang="en" dirty="0"/>
          </a:p>
        </p:txBody>
      </p:sp>
      <p:sp>
        <p:nvSpPr>
          <p:cNvPr id="3" name="Left Brace 2"/>
          <p:cNvSpPr/>
          <p:nvPr/>
        </p:nvSpPr>
        <p:spPr>
          <a:xfrm>
            <a:off x="2072472" y="1161148"/>
            <a:ext cx="380440" cy="2353195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8148594" y="1167703"/>
            <a:ext cx="367112" cy="2340084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8" y="1800718"/>
            <a:ext cx="1600423" cy="1038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6" y="3691967"/>
            <a:ext cx="3905795" cy="1076475"/>
          </a:xfrm>
          <a:prstGeom prst="rect">
            <a:avLst/>
          </a:prstGeom>
        </p:spPr>
      </p:pic>
      <p:sp>
        <p:nvSpPr>
          <p:cNvPr id="22" name="Shape 246"/>
          <p:cNvSpPr txBox="1">
            <a:spLocks/>
          </p:cNvSpPr>
          <p:nvPr/>
        </p:nvSpPr>
        <p:spPr>
          <a:xfrm>
            <a:off x="2452912" y="706096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(</a:t>
            </a:r>
            <a:endParaRPr lang="en" sz="9600" dirty="0"/>
          </a:p>
        </p:txBody>
      </p:sp>
      <p:sp>
        <p:nvSpPr>
          <p:cNvPr id="23" name="Shape 246"/>
          <p:cNvSpPr txBox="1">
            <a:spLocks/>
          </p:cNvSpPr>
          <p:nvPr/>
        </p:nvSpPr>
        <p:spPr>
          <a:xfrm>
            <a:off x="6502440" y="624566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/>
              <a:t>)</a:t>
            </a:r>
            <a:endParaRPr lang="en" sz="9600" dirty="0"/>
          </a:p>
        </p:txBody>
      </p:sp>
      <p:sp>
        <p:nvSpPr>
          <p:cNvPr id="24" name="Shape 246"/>
          <p:cNvSpPr txBox="1">
            <a:spLocks/>
          </p:cNvSpPr>
          <p:nvPr/>
        </p:nvSpPr>
        <p:spPr>
          <a:xfrm>
            <a:off x="3399720" y="740678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5" name="Shape 246"/>
          <p:cNvSpPr txBox="1">
            <a:spLocks/>
          </p:cNvSpPr>
          <p:nvPr/>
        </p:nvSpPr>
        <p:spPr>
          <a:xfrm>
            <a:off x="4408465" y="73342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6" name="Shape 246"/>
          <p:cNvSpPr txBox="1">
            <a:spLocks/>
          </p:cNvSpPr>
          <p:nvPr/>
        </p:nvSpPr>
        <p:spPr>
          <a:xfrm>
            <a:off x="5475263" y="740679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7" name="Shape 246"/>
          <p:cNvSpPr txBox="1">
            <a:spLocks/>
          </p:cNvSpPr>
          <p:nvPr/>
        </p:nvSpPr>
        <p:spPr>
          <a:xfrm>
            <a:off x="6466157" y="185102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/>
              <a:t>)</a:t>
            </a:r>
            <a:endParaRPr lang="en" sz="9600" dirty="0"/>
          </a:p>
        </p:txBody>
      </p:sp>
      <p:sp>
        <p:nvSpPr>
          <p:cNvPr id="28" name="Shape 246"/>
          <p:cNvSpPr txBox="1">
            <a:spLocks/>
          </p:cNvSpPr>
          <p:nvPr/>
        </p:nvSpPr>
        <p:spPr>
          <a:xfrm>
            <a:off x="5482522" y="1821995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9" name="Shape 246"/>
          <p:cNvSpPr txBox="1">
            <a:spLocks/>
          </p:cNvSpPr>
          <p:nvPr/>
        </p:nvSpPr>
        <p:spPr>
          <a:xfrm>
            <a:off x="4488295" y="1887310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30" name="Shape 246"/>
          <p:cNvSpPr txBox="1">
            <a:spLocks/>
          </p:cNvSpPr>
          <p:nvPr/>
        </p:nvSpPr>
        <p:spPr>
          <a:xfrm>
            <a:off x="3465036" y="1836509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31" name="Shape 246"/>
          <p:cNvSpPr txBox="1">
            <a:spLocks/>
          </p:cNvSpPr>
          <p:nvPr/>
        </p:nvSpPr>
        <p:spPr>
          <a:xfrm>
            <a:off x="2431141" y="1903525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(</a:t>
            </a:r>
            <a:endParaRPr lang="en" sz="9600" dirty="0"/>
          </a:p>
        </p:txBody>
      </p:sp>
      <p:sp>
        <p:nvSpPr>
          <p:cNvPr id="32" name="Shape 246"/>
          <p:cNvSpPr txBox="1">
            <a:spLocks/>
          </p:cNvSpPr>
          <p:nvPr/>
        </p:nvSpPr>
        <p:spPr>
          <a:xfrm>
            <a:off x="7033280" y="1903525"/>
            <a:ext cx="1134308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" sz="9600" dirty="0" smtClean="0"/>
              <a:t>…</a:t>
            </a:r>
            <a:endParaRPr lang="en" sz="9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76" y="3637850"/>
            <a:ext cx="5281198" cy="13949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76" y="3705481"/>
            <a:ext cx="5281198" cy="12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50611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Set Theory is GREAT!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54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 in a statistics and probability class they give you all of these formulas: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34" y="2073375"/>
            <a:ext cx="2839365" cy="5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953" y="2825050"/>
            <a:ext cx="3032096" cy="5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8243" y="3576718"/>
            <a:ext cx="2967499" cy="5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Seriously set theory is great!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123300" cy="45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we don’t need formulas we just know how to count!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37" y="2372175"/>
            <a:ext cx="8606125" cy="10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300" y="2259100"/>
            <a:ext cx="2058724" cy="13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900" y="2259100"/>
            <a:ext cx="4149949" cy="13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Seriously set theory is great!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123300" cy="45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we don’t need formulas we just know how to count!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50" y="2264200"/>
            <a:ext cx="73056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050" y="2264200"/>
            <a:ext cx="2850874" cy="18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Seriously set theory is great!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123300" cy="45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we don’t need formulas we just know how to count!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99" y="2624124"/>
            <a:ext cx="8567001" cy="114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975" y="2479200"/>
            <a:ext cx="1550175" cy="12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175" y="2479200"/>
            <a:ext cx="2786099" cy="12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300" y="2624125"/>
            <a:ext cx="1622299" cy="12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7510800" y="2014625"/>
            <a:ext cx="557400" cy="609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530100" y="940825"/>
            <a:ext cx="2518800" cy="110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This one is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seriously important!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</a:t>
            </a:r>
            <a:r>
              <a:rPr lang="en" sz="1800"/>
              <a:t>(this would be hard for a probability student but really easy for you!)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Given: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Find: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74" y="1746649"/>
            <a:ext cx="7696598" cy="5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975" y="2830800"/>
            <a:ext cx="1089896" cy="5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900900" cy="4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Recall: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0" y="2127075"/>
            <a:ext cx="1803000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9800" y="2127040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5815" y="2127050"/>
            <a:ext cx="1802984" cy="11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0325" y="2127052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3025" y="25292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405" y="3681657"/>
            <a:ext cx="1802974" cy="6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3025" y="37484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7263" y="3625387"/>
            <a:ext cx="1228660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6000" y="3665675"/>
            <a:ext cx="1304150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17332" y="3681636"/>
            <a:ext cx="2104517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15095" y="25855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15095" y="38047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14100" y="2619691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09300" y="3915091"/>
            <a:ext cx="466224" cy="242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/>
          <p:nvPr/>
        </p:nvSpPr>
        <p:spPr>
          <a:xfrm flipH="1">
            <a:off x="1310499" y="907850"/>
            <a:ext cx="6924000" cy="1185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 flipH="1">
            <a:off x="1417600" y="1693722"/>
            <a:ext cx="4645799" cy="484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0" y="1822275"/>
            <a:ext cx="1803000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025" y="1949365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415" y="1822250"/>
            <a:ext cx="1802984" cy="11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1925" y="1822252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3450" y="22733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405" y="3376857"/>
            <a:ext cx="1802974" cy="6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3450" y="35687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9288" y="3371512"/>
            <a:ext cx="1228660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7600" y="3360875"/>
            <a:ext cx="1304150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55132" y="3376836"/>
            <a:ext cx="2104517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62695" y="22807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10295" y="3499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437" y="2342616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437" y="3561816"/>
            <a:ext cx="466224" cy="242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Shape 386"/>
          <p:cNvCxnSpPr/>
          <p:nvPr/>
        </p:nvCxnSpPr>
        <p:spPr>
          <a:xfrm rot="10800000" flipH="1">
            <a:off x="1760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7" name="Shape 387"/>
          <p:cNvCxnSpPr/>
          <p:nvPr/>
        </p:nvCxnSpPr>
        <p:spPr>
          <a:xfrm rot="10800000" flipH="1">
            <a:off x="23858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8" name="Shape 388"/>
          <p:cNvCxnSpPr/>
          <p:nvPr/>
        </p:nvCxnSpPr>
        <p:spPr>
          <a:xfrm rot="10800000" flipH="1">
            <a:off x="48242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9" name="Shape 389"/>
          <p:cNvCxnSpPr/>
          <p:nvPr/>
        </p:nvCxnSpPr>
        <p:spPr>
          <a:xfrm rot="10800000" flipH="1">
            <a:off x="72626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90" name="Shape 3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74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072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56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602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an Event?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1809750"/>
            <a:ext cx="874395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448800" y="2529450"/>
            <a:ext cx="1448699" cy="2729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2503725" y="3430000"/>
            <a:ext cx="1236899" cy="2729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954475" y="3408225"/>
            <a:ext cx="1068899" cy="2949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218075" y="582050"/>
            <a:ext cx="2408999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(get a book?)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5" y="1929057"/>
            <a:ext cx="1802974" cy="6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3450" y="22733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9288" y="1847512"/>
            <a:ext cx="1228660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7600" y="1913075"/>
            <a:ext cx="1304150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5132" y="1929036"/>
            <a:ext cx="2104517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0295" y="2356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437" y="2418816"/>
            <a:ext cx="466224" cy="242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Shape 407"/>
          <p:cNvCxnSpPr/>
          <p:nvPr/>
        </p:nvCxnSpPr>
        <p:spPr>
          <a:xfrm rot="10800000" flipH="1">
            <a:off x="176025" y="25210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8" name="Shape 408"/>
          <p:cNvCxnSpPr/>
          <p:nvPr/>
        </p:nvCxnSpPr>
        <p:spPr>
          <a:xfrm rot="10800000" flipH="1">
            <a:off x="2385825" y="25210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9" name="Shape 409"/>
          <p:cNvCxnSpPr/>
          <p:nvPr/>
        </p:nvCxnSpPr>
        <p:spPr>
          <a:xfrm rot="10800000" flipH="1">
            <a:off x="4824225" y="25210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10" name="Shape 410"/>
          <p:cNvCxnSpPr/>
          <p:nvPr/>
        </p:nvCxnSpPr>
        <p:spPr>
          <a:xfrm rot="10800000" flipH="1">
            <a:off x="7262625" y="2444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11" name="Shape 4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455" y="26189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07255" y="26189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45655" y="26189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60255" y="2542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4225" y="3472275"/>
            <a:ext cx="1924200" cy="5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0295" y="3499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437" y="3561816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500" y="3564886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08400" y="3373092"/>
            <a:ext cx="1304149" cy="62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9298" y="3401550"/>
            <a:ext cx="1383576" cy="70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649" y="3390900"/>
            <a:ext cx="1802975" cy="58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3312" y="4120362"/>
            <a:ext cx="6191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70100" y="4101312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62475" y="4120375"/>
            <a:ext cx="6477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437" y="4323816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0295" y="4261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500" y="4250686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953850" y="4245807"/>
            <a:ext cx="606999" cy="56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467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we done this before?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11" y="1113299"/>
            <a:ext cx="5895973" cy="37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075" y="1152425"/>
            <a:ext cx="2604949" cy="5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418" y="1713350"/>
            <a:ext cx="2564399" cy="6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3327" y="2337275"/>
            <a:ext cx="1921147" cy="6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3275" y="2984150"/>
            <a:ext cx="2007499" cy="6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350" y="1220771"/>
            <a:ext cx="2564399" cy="42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2074" y="1783389"/>
            <a:ext cx="2604949" cy="48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05475" y="2340768"/>
            <a:ext cx="2007500" cy="53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53400" y="3054199"/>
            <a:ext cx="1921149" cy="5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08049" y="3782998"/>
            <a:ext cx="1921150" cy="6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65075" y="3842925"/>
            <a:ext cx="1921150" cy="63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0" y="-13175"/>
            <a:ext cx="19248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Group Work</a:t>
            </a:r>
            <a:r>
              <a:rPr lang="en"/>
              <a:t>: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100" y="330187"/>
            <a:ext cx="6170976" cy="12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2625" y="1560650"/>
            <a:ext cx="5869765" cy="12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4352" y="2791127"/>
            <a:ext cx="5633074" cy="11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272" y="3921149"/>
            <a:ext cx="5694652" cy="11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694375" y="271602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(HP) 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1783750" y="147127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(RC) 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783752" y="226512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(GR) 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1694375" y="384342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(SL) </a:t>
            </a:r>
          </a:p>
        </p:txBody>
      </p:sp>
      <p:cxnSp>
        <p:nvCxnSpPr>
          <p:cNvPr id="458" name="Shape 458"/>
          <p:cNvCxnSpPr/>
          <p:nvPr/>
        </p:nvCxnSpPr>
        <p:spPr>
          <a:xfrm>
            <a:off x="362875" y="1514650"/>
            <a:ext cx="8401499" cy="31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9" name="Shape 459"/>
          <p:cNvCxnSpPr/>
          <p:nvPr/>
        </p:nvCxnSpPr>
        <p:spPr>
          <a:xfrm>
            <a:off x="362875" y="2733850"/>
            <a:ext cx="8401499" cy="31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0" name="Shape 460"/>
          <p:cNvCxnSpPr/>
          <p:nvPr/>
        </p:nvCxnSpPr>
        <p:spPr>
          <a:xfrm>
            <a:off x="362875" y="3876850"/>
            <a:ext cx="8401499" cy="31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 err="1" smtClean="0"/>
              <a:t>v.s</a:t>
            </a:r>
            <a:r>
              <a:rPr lang="en-US" dirty="0" smtClean="0"/>
              <a:t>. Relative Probability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Abstract Probability (this lecture) is for me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/>
              <a:t>R</a:t>
            </a:r>
            <a:r>
              <a:rPr lang="en-US" sz="3200" dirty="0" smtClean="0"/>
              <a:t>elative probability (next lecture) is for the business majors!</a:t>
            </a:r>
          </a:p>
        </p:txBody>
      </p:sp>
    </p:spTree>
    <p:extLst>
      <p:ext uri="{BB962C8B-B14F-4D97-AF65-F5344CB8AC3E}">
        <p14:creationId xmlns:p14="http://schemas.microsoft.com/office/powerpoint/2010/main" val="33157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all that?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00" y="2049375"/>
            <a:ext cx="8372174" cy="18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41875" y="582050"/>
            <a:ext cx="2408999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(get a book?)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Okay… in English this time?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What’s something we have heard the word “probability” with before?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316950" y="2207550"/>
            <a:ext cx="20276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Sports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16950" y="2702850"/>
            <a:ext cx="20276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Dice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316950" y="3312450"/>
            <a:ext cx="20276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Coins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316950" y="3922050"/>
            <a:ext cx="2510100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Gambling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028075" y="582050"/>
            <a:ext cx="3662700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(get a math translator!)</a:t>
            </a:r>
          </a:p>
        </p:txBody>
      </p:sp>
      <p:sp>
        <p:nvSpPr>
          <p:cNvPr id="110" name="Shape 110"/>
          <p:cNvSpPr/>
          <p:nvPr/>
        </p:nvSpPr>
        <p:spPr>
          <a:xfrm>
            <a:off x="3241975" y="3289475"/>
            <a:ext cx="1911900" cy="641099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the probability of getting Heads?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Well What could happen when I flip a coin?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621425" y="4500750"/>
            <a:ext cx="4120800" cy="5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(these are called outcomes)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23" y="1930745"/>
            <a:ext cx="2518364" cy="25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>
            <a:off x="4913523" y="1930745"/>
            <a:ext cx="2518364" cy="25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 anything else happen?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3532">
            <a:off x="920621" y="2768548"/>
            <a:ext cx="1706499" cy="17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rot="-1898079">
            <a:off x="2841595" y="1533525"/>
            <a:ext cx="1706499" cy="171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2775" y="1877875"/>
            <a:ext cx="28575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why we use the word experiment!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Definition: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 b="1"/>
              <a:t>Experiment</a:t>
            </a:r>
            <a:r>
              <a:rPr lang="en"/>
              <a:t> is a controlled “action” with only certain possible outcomes.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Example: flipping a coin, rolling dice, picking a card, etc.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1003</Words>
  <Application>Microsoft Office PowerPoint</Application>
  <PresentationFormat>On-screen Show (16:9)</PresentationFormat>
  <Paragraphs>161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Source Code Pro</vt:lpstr>
      <vt:lpstr>Wingdings</vt:lpstr>
      <vt:lpstr>Arial</vt:lpstr>
      <vt:lpstr>PT Sans Narrow</vt:lpstr>
      <vt:lpstr>Open Sans</vt:lpstr>
      <vt:lpstr>tropic</vt:lpstr>
      <vt:lpstr>Intro to Probability </vt:lpstr>
      <vt:lpstr>Man I hear this word all the time I wonder what it means?</vt:lpstr>
      <vt:lpstr>What is Probability?</vt:lpstr>
      <vt:lpstr>What’s an Event?</vt:lpstr>
      <vt:lpstr>What’s all that?</vt:lpstr>
      <vt:lpstr>Okay… in English this time?</vt:lpstr>
      <vt:lpstr>What’s the probability of getting Heads?</vt:lpstr>
      <vt:lpstr>Can anything else happen?</vt:lpstr>
      <vt:lpstr>This is why we use the word experiment!</vt:lpstr>
      <vt:lpstr>Probability Space</vt:lpstr>
      <vt:lpstr>Examples:</vt:lpstr>
      <vt:lpstr>Examples:</vt:lpstr>
      <vt:lpstr>Examples:</vt:lpstr>
      <vt:lpstr>Examples:</vt:lpstr>
      <vt:lpstr>Examples:</vt:lpstr>
      <vt:lpstr>Examples:</vt:lpstr>
      <vt:lpstr>So What’s an Event?</vt:lpstr>
      <vt:lpstr>Example</vt:lpstr>
      <vt:lpstr>Mutually Exclusive Events</vt:lpstr>
      <vt:lpstr>So What’s Probability?</vt:lpstr>
      <vt:lpstr>So What’s (abstract) Probability?</vt:lpstr>
      <vt:lpstr>Example</vt:lpstr>
      <vt:lpstr>Example</vt:lpstr>
      <vt:lpstr>Group Work:</vt:lpstr>
      <vt:lpstr>Let’s look at the marble question...</vt:lpstr>
      <vt:lpstr>Can we do an easier one first?</vt:lpstr>
      <vt:lpstr>Can we do an easier one first?</vt:lpstr>
      <vt:lpstr>Can we do an easier one first?</vt:lpstr>
      <vt:lpstr>Let’s look at the marble question...</vt:lpstr>
      <vt:lpstr>Let’s look at the marble question...</vt:lpstr>
      <vt:lpstr>Let’s look at the marble question...</vt:lpstr>
      <vt:lpstr>Can we do an easier one first?</vt:lpstr>
      <vt:lpstr>Set Theory is GREAT!</vt:lpstr>
      <vt:lpstr>Seriously set theory is great!</vt:lpstr>
      <vt:lpstr>Seriously set theory is great!</vt:lpstr>
      <vt:lpstr>Seriously set theory is great!</vt:lpstr>
      <vt:lpstr>Example (this would be hard for a probability student but really easy for you!)</vt:lpstr>
      <vt:lpstr>Example</vt:lpstr>
      <vt:lpstr>Example</vt:lpstr>
      <vt:lpstr>Example</vt:lpstr>
      <vt:lpstr>Have we done this before?</vt:lpstr>
      <vt:lpstr>Group Work:</vt:lpstr>
      <vt:lpstr>Abstract v.s. Relative Probability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Probability </dc:title>
  <cp:lastModifiedBy>RobertV</cp:lastModifiedBy>
  <cp:revision>10</cp:revision>
  <dcterms:modified xsi:type="dcterms:W3CDTF">2016-02-24T20:05:27Z</dcterms:modified>
</cp:coreProperties>
</file>